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1"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7" d="100"/>
          <a:sy n="77" d="100"/>
        </p:scale>
        <p:origin x="26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Feuille_de_calcul_Microsoft_Excel.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Feuille_de_calcul_Microsoft_Excel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23914339253229"/>
          <c:y val="2.1944430780477416E-2"/>
          <c:w val="0.85522893789824217"/>
          <c:h val="0.9352678571428571"/>
        </c:manualLayout>
      </c:layout>
      <c:barChart>
        <c:barDir val="col"/>
        <c:grouping val="clustered"/>
        <c:varyColors val="0"/>
        <c:ser>
          <c:idx val="1"/>
          <c:order val="1"/>
          <c:tx>
            <c:strRef>
              <c:f>source!$A$3</c:f>
              <c:strCache>
                <c:ptCount val="1"/>
                <c:pt idx="0">
                  <c:v>Marge Brute (CDF Millions)</c:v>
                </c:pt>
              </c:strCache>
            </c:strRef>
          </c:tx>
          <c:spPr>
            <a:solidFill>
              <a:schemeClr val="accent2"/>
            </a:solidFill>
            <a:ln>
              <a:noFill/>
            </a:ln>
            <a:effectLst/>
          </c:spPr>
          <c:invertIfNegative val="0"/>
          <c:cat>
            <c:strRef>
              <c:f>source!$B$1:$U$1</c:f>
              <c:strCache>
                <c:ptCount val="20"/>
                <c:pt idx="0">
                  <c:v> 2003 </c:v>
                </c:pt>
                <c:pt idx="1">
                  <c:v> 2004 </c:v>
                </c:pt>
                <c:pt idx="2">
                  <c:v> 2005 </c:v>
                </c:pt>
                <c:pt idx="3">
                  <c:v> 2006 </c:v>
                </c:pt>
                <c:pt idx="4">
                  <c:v> 2007 </c:v>
                </c:pt>
                <c:pt idx="5">
                  <c:v> 2008 </c:v>
                </c:pt>
                <c:pt idx="6">
                  <c:v> 2009 </c:v>
                </c:pt>
                <c:pt idx="7">
                  <c:v> 2010 </c:v>
                </c:pt>
                <c:pt idx="8">
                  <c:v> 2 011   </c:v>
                </c:pt>
                <c:pt idx="9">
                  <c:v> 2 012   </c:v>
                </c:pt>
                <c:pt idx="10">
                  <c:v> 2 013   </c:v>
                </c:pt>
                <c:pt idx="11">
                  <c:v> 2 014   </c:v>
                </c:pt>
                <c:pt idx="12">
                  <c:v> 2 015   </c:v>
                </c:pt>
                <c:pt idx="13">
                  <c:v> 2 016   </c:v>
                </c:pt>
                <c:pt idx="14">
                  <c:v> 2 017   </c:v>
                </c:pt>
                <c:pt idx="15">
                  <c:v> 2 018   </c:v>
                </c:pt>
                <c:pt idx="16">
                  <c:v> 2 019   </c:v>
                </c:pt>
                <c:pt idx="17">
                  <c:v>2020</c:v>
                </c:pt>
                <c:pt idx="18">
                  <c:v>2021</c:v>
                </c:pt>
                <c:pt idx="19">
                  <c:v>2022</c:v>
                </c:pt>
              </c:strCache>
            </c:strRef>
          </c:cat>
          <c:val>
            <c:numRef>
              <c:f>source!$B$3:$U$3</c:f>
              <c:numCache>
                <c:formatCode>_-* #\ ##0\ _€_-;\-* #\ ##0\ _€_-;_-* "-"??\ _€_-;_-@_-</c:formatCode>
                <c:ptCount val="20"/>
                <c:pt idx="0">
                  <c:v>14203.692279999999</c:v>
                </c:pt>
                <c:pt idx="1">
                  <c:v>16613.153169000001</c:v>
                </c:pt>
                <c:pt idx="2">
                  <c:v>13387.437884999999</c:v>
                </c:pt>
                <c:pt idx="3">
                  <c:v>16271.972913</c:v>
                </c:pt>
                <c:pt idx="4">
                  <c:v>14609.862447</c:v>
                </c:pt>
                <c:pt idx="5">
                  <c:v>14731.362789999999</c:v>
                </c:pt>
                <c:pt idx="6">
                  <c:v>15404.451026879999</c:v>
                </c:pt>
                <c:pt idx="7">
                  <c:v>23698.528536719994</c:v>
                </c:pt>
                <c:pt idx="8">
                  <c:v>27510.259774465638</c:v>
                </c:pt>
                <c:pt idx="9">
                  <c:v>26827.700364544769</c:v>
                </c:pt>
                <c:pt idx="10">
                  <c:v>29319.966292789297</c:v>
                </c:pt>
                <c:pt idx="11">
                  <c:v>30000</c:v>
                </c:pt>
                <c:pt idx="12">
                  <c:v>41485.798999999999</c:v>
                </c:pt>
                <c:pt idx="13">
                  <c:v>42333.7446853398</c:v>
                </c:pt>
                <c:pt idx="14">
                  <c:v>43489.241493806396</c:v>
                </c:pt>
                <c:pt idx="15">
                  <c:v>57230.82</c:v>
                </c:pt>
                <c:pt idx="16">
                  <c:v>80045.035999999993</c:v>
                </c:pt>
                <c:pt idx="17">
                  <c:v>75336.31</c:v>
                </c:pt>
                <c:pt idx="18">
                  <c:v>100576.8769</c:v>
                </c:pt>
                <c:pt idx="19">
                  <c:v>120000</c:v>
                </c:pt>
              </c:numCache>
            </c:numRef>
          </c:val>
          <c:extLst>
            <c:ext xmlns:c16="http://schemas.microsoft.com/office/drawing/2014/chart" uri="{C3380CC4-5D6E-409C-BE32-E72D297353CC}">
              <c16:uniqueId val="{00000000-B4E2-441C-BC31-6BF41703E171}"/>
            </c:ext>
          </c:extLst>
        </c:ser>
        <c:ser>
          <c:idx val="2"/>
          <c:order val="2"/>
          <c:tx>
            <c:strRef>
              <c:f>source!$A$4</c:f>
              <c:strCache>
                <c:ptCount val="1"/>
                <c:pt idx="0">
                  <c:v>Résultat net d'exploitation(CDF Millions)</c:v>
                </c:pt>
              </c:strCache>
            </c:strRef>
          </c:tx>
          <c:spPr>
            <a:solidFill>
              <a:schemeClr val="accent3"/>
            </a:solidFill>
            <a:ln>
              <a:noFill/>
            </a:ln>
            <a:effectLst/>
          </c:spPr>
          <c:invertIfNegative val="0"/>
          <c:cat>
            <c:strRef>
              <c:f>source!$B$1:$U$1</c:f>
              <c:strCache>
                <c:ptCount val="20"/>
                <c:pt idx="0">
                  <c:v> 2003 </c:v>
                </c:pt>
                <c:pt idx="1">
                  <c:v> 2004 </c:v>
                </c:pt>
                <c:pt idx="2">
                  <c:v> 2005 </c:v>
                </c:pt>
                <c:pt idx="3">
                  <c:v> 2006 </c:v>
                </c:pt>
                <c:pt idx="4">
                  <c:v> 2007 </c:v>
                </c:pt>
                <c:pt idx="5">
                  <c:v> 2008 </c:v>
                </c:pt>
                <c:pt idx="6">
                  <c:v> 2009 </c:v>
                </c:pt>
                <c:pt idx="7">
                  <c:v> 2010 </c:v>
                </c:pt>
                <c:pt idx="8">
                  <c:v> 2 011   </c:v>
                </c:pt>
                <c:pt idx="9">
                  <c:v> 2 012   </c:v>
                </c:pt>
                <c:pt idx="10">
                  <c:v> 2 013   </c:v>
                </c:pt>
                <c:pt idx="11">
                  <c:v> 2 014   </c:v>
                </c:pt>
                <c:pt idx="12">
                  <c:v> 2 015   </c:v>
                </c:pt>
                <c:pt idx="13">
                  <c:v> 2 016   </c:v>
                </c:pt>
                <c:pt idx="14">
                  <c:v> 2 017   </c:v>
                </c:pt>
                <c:pt idx="15">
                  <c:v> 2 018   </c:v>
                </c:pt>
                <c:pt idx="16">
                  <c:v> 2 019   </c:v>
                </c:pt>
                <c:pt idx="17">
                  <c:v>2020</c:v>
                </c:pt>
                <c:pt idx="18">
                  <c:v>2021</c:v>
                </c:pt>
                <c:pt idx="19">
                  <c:v>2022</c:v>
                </c:pt>
              </c:strCache>
            </c:strRef>
          </c:cat>
          <c:val>
            <c:numRef>
              <c:f>source!$B$4:$U$4</c:f>
              <c:numCache>
                <c:formatCode>_-* #\ ##0\ _€_-;\-* #\ ##0\ _€_-;_-* "-"??\ _€_-;_-@_-</c:formatCode>
                <c:ptCount val="20"/>
                <c:pt idx="0">
                  <c:v>1486.501692</c:v>
                </c:pt>
                <c:pt idx="1">
                  <c:v>328.68581599999999</c:v>
                </c:pt>
                <c:pt idx="2">
                  <c:v>-2114.8899179999999</c:v>
                </c:pt>
                <c:pt idx="3">
                  <c:v>823.15697599999999</c:v>
                </c:pt>
                <c:pt idx="4">
                  <c:v>5300.3922389999998</c:v>
                </c:pt>
                <c:pt idx="5">
                  <c:v>7002.2241489999997</c:v>
                </c:pt>
                <c:pt idx="6">
                  <c:v>4997.3810226600053</c:v>
                </c:pt>
                <c:pt idx="7">
                  <c:v>14240.688519619993</c:v>
                </c:pt>
                <c:pt idx="8">
                  <c:v>16784.138939576937</c:v>
                </c:pt>
                <c:pt idx="9">
                  <c:v>14648.649106667586</c:v>
                </c:pt>
                <c:pt idx="10">
                  <c:v>16508.903124231649</c:v>
                </c:pt>
                <c:pt idx="11">
                  <c:v>16000</c:v>
                </c:pt>
                <c:pt idx="12">
                  <c:v>22006.171999999999</c:v>
                </c:pt>
                <c:pt idx="13">
                  <c:v>22497.179059179802</c:v>
                </c:pt>
                <c:pt idx="14">
                  <c:v>26575.688606138199</c:v>
                </c:pt>
                <c:pt idx="15">
                  <c:v>20320.07</c:v>
                </c:pt>
                <c:pt idx="16">
                  <c:v>56379.714999999997</c:v>
                </c:pt>
                <c:pt idx="17">
                  <c:v>80000</c:v>
                </c:pt>
                <c:pt idx="18">
                  <c:v>98000</c:v>
                </c:pt>
                <c:pt idx="19">
                  <c:v>102000</c:v>
                </c:pt>
              </c:numCache>
            </c:numRef>
          </c:val>
          <c:extLst>
            <c:ext xmlns:c16="http://schemas.microsoft.com/office/drawing/2014/chart" uri="{C3380CC4-5D6E-409C-BE32-E72D297353CC}">
              <c16:uniqueId val="{00000001-B4E2-441C-BC31-6BF41703E171}"/>
            </c:ext>
          </c:extLst>
        </c:ser>
        <c:ser>
          <c:idx val="3"/>
          <c:order val="3"/>
          <c:tx>
            <c:strRef>
              <c:f>source!$A$5</c:f>
              <c:strCache>
                <c:ptCount val="1"/>
                <c:pt idx="0">
                  <c:v>Résultat de la période à affecter(CDF Millions)</c:v>
                </c:pt>
              </c:strCache>
            </c:strRef>
          </c:tx>
          <c:spPr>
            <a:solidFill>
              <a:schemeClr val="accent4"/>
            </a:solidFill>
            <a:ln>
              <a:noFill/>
            </a:ln>
            <a:effectLst/>
          </c:spPr>
          <c:invertIfNegative val="0"/>
          <c:cat>
            <c:strRef>
              <c:f>source!$B$1:$U$1</c:f>
              <c:strCache>
                <c:ptCount val="20"/>
                <c:pt idx="0">
                  <c:v> 2003 </c:v>
                </c:pt>
                <c:pt idx="1">
                  <c:v> 2004 </c:v>
                </c:pt>
                <c:pt idx="2">
                  <c:v> 2005 </c:v>
                </c:pt>
                <c:pt idx="3">
                  <c:v> 2006 </c:v>
                </c:pt>
                <c:pt idx="4">
                  <c:v> 2007 </c:v>
                </c:pt>
                <c:pt idx="5">
                  <c:v> 2008 </c:v>
                </c:pt>
                <c:pt idx="6">
                  <c:v> 2009 </c:v>
                </c:pt>
                <c:pt idx="7">
                  <c:v> 2010 </c:v>
                </c:pt>
                <c:pt idx="8">
                  <c:v> 2 011   </c:v>
                </c:pt>
                <c:pt idx="9">
                  <c:v> 2 012   </c:v>
                </c:pt>
                <c:pt idx="10">
                  <c:v> 2 013   </c:v>
                </c:pt>
                <c:pt idx="11">
                  <c:v> 2 014   </c:v>
                </c:pt>
                <c:pt idx="12">
                  <c:v> 2 015   </c:v>
                </c:pt>
                <c:pt idx="13">
                  <c:v> 2 016   </c:v>
                </c:pt>
                <c:pt idx="14">
                  <c:v> 2 017   </c:v>
                </c:pt>
                <c:pt idx="15">
                  <c:v> 2 018   </c:v>
                </c:pt>
                <c:pt idx="16">
                  <c:v> 2 019   </c:v>
                </c:pt>
                <c:pt idx="17">
                  <c:v>2020</c:v>
                </c:pt>
                <c:pt idx="18">
                  <c:v>2021</c:v>
                </c:pt>
                <c:pt idx="19">
                  <c:v>2022</c:v>
                </c:pt>
              </c:strCache>
            </c:strRef>
          </c:cat>
          <c:val>
            <c:numRef>
              <c:f>source!$B$5:$U$5</c:f>
              <c:numCache>
                <c:formatCode>_-* #\ ##0\ _€_-;\-* #\ ##0\ _€_-;_-* "-"??\ _€_-;_-@_-</c:formatCode>
                <c:ptCount val="20"/>
                <c:pt idx="0">
                  <c:v>1069.1097400000001</c:v>
                </c:pt>
                <c:pt idx="1">
                  <c:v>428.90627499999999</c:v>
                </c:pt>
                <c:pt idx="2">
                  <c:v>-2173.9413239999999</c:v>
                </c:pt>
                <c:pt idx="3">
                  <c:v>524.82673299999999</c:v>
                </c:pt>
                <c:pt idx="4">
                  <c:v>800</c:v>
                </c:pt>
                <c:pt idx="5">
                  <c:v>3641.1565569999998</c:v>
                </c:pt>
                <c:pt idx="6">
                  <c:v>5908.7781741400313</c:v>
                </c:pt>
                <c:pt idx="7">
                  <c:v>7289.5376538599949</c:v>
                </c:pt>
                <c:pt idx="8">
                  <c:v>10633.864579999999</c:v>
                </c:pt>
                <c:pt idx="9">
                  <c:v>8456.0769348238864</c:v>
                </c:pt>
                <c:pt idx="10">
                  <c:v>8920.2089412189907</c:v>
                </c:pt>
                <c:pt idx="11">
                  <c:v>10100</c:v>
                </c:pt>
                <c:pt idx="12">
                  <c:v>13682.049000000001</c:v>
                </c:pt>
                <c:pt idx="13">
                  <c:v>12516.3464755198</c:v>
                </c:pt>
                <c:pt idx="14">
                  <c:v>14988.191033344199</c:v>
                </c:pt>
                <c:pt idx="15">
                  <c:v>11621.558999999999</c:v>
                </c:pt>
                <c:pt idx="16">
                  <c:v>26765.447</c:v>
                </c:pt>
                <c:pt idx="17">
                  <c:v>37900</c:v>
                </c:pt>
                <c:pt idx="18">
                  <c:v>31000</c:v>
                </c:pt>
                <c:pt idx="19">
                  <c:v>43600</c:v>
                </c:pt>
              </c:numCache>
            </c:numRef>
          </c:val>
          <c:extLst>
            <c:ext xmlns:c16="http://schemas.microsoft.com/office/drawing/2014/chart" uri="{C3380CC4-5D6E-409C-BE32-E72D297353CC}">
              <c16:uniqueId val="{00000002-B4E2-441C-BC31-6BF41703E171}"/>
            </c:ext>
          </c:extLst>
        </c:ser>
        <c:ser>
          <c:idx val="4"/>
          <c:order val="4"/>
          <c:tx>
            <c:strRef>
              <c:f>source!$A$6</c:f>
              <c:strCache>
                <c:ptCount val="1"/>
                <c:pt idx="0">
                  <c:v>Dividende distribué</c:v>
                </c:pt>
              </c:strCache>
            </c:strRef>
          </c:tx>
          <c:spPr>
            <a:solidFill>
              <a:schemeClr val="accent5"/>
            </a:solidFill>
            <a:ln>
              <a:noFill/>
            </a:ln>
            <a:effectLst/>
          </c:spPr>
          <c:invertIfNegative val="0"/>
          <c:cat>
            <c:strRef>
              <c:f>source!$B$1:$U$1</c:f>
              <c:strCache>
                <c:ptCount val="20"/>
                <c:pt idx="0">
                  <c:v> 2003 </c:v>
                </c:pt>
                <c:pt idx="1">
                  <c:v> 2004 </c:v>
                </c:pt>
                <c:pt idx="2">
                  <c:v> 2005 </c:v>
                </c:pt>
                <c:pt idx="3">
                  <c:v> 2006 </c:v>
                </c:pt>
                <c:pt idx="4">
                  <c:v> 2007 </c:v>
                </c:pt>
                <c:pt idx="5">
                  <c:v> 2008 </c:v>
                </c:pt>
                <c:pt idx="6">
                  <c:v> 2009 </c:v>
                </c:pt>
                <c:pt idx="7">
                  <c:v> 2010 </c:v>
                </c:pt>
                <c:pt idx="8">
                  <c:v> 2 011   </c:v>
                </c:pt>
                <c:pt idx="9">
                  <c:v> 2 012   </c:v>
                </c:pt>
                <c:pt idx="10">
                  <c:v> 2 013   </c:v>
                </c:pt>
                <c:pt idx="11">
                  <c:v> 2 014   </c:v>
                </c:pt>
                <c:pt idx="12">
                  <c:v> 2 015   </c:v>
                </c:pt>
                <c:pt idx="13">
                  <c:v> 2 016   </c:v>
                </c:pt>
                <c:pt idx="14">
                  <c:v> 2 017   </c:v>
                </c:pt>
                <c:pt idx="15">
                  <c:v> 2 018   </c:v>
                </c:pt>
                <c:pt idx="16">
                  <c:v> 2 019   </c:v>
                </c:pt>
                <c:pt idx="17">
                  <c:v>2020</c:v>
                </c:pt>
                <c:pt idx="18">
                  <c:v>2021</c:v>
                </c:pt>
                <c:pt idx="19">
                  <c:v>2022</c:v>
                </c:pt>
              </c:strCache>
            </c:strRef>
          </c:cat>
          <c:val>
            <c:numRef>
              <c:f>source!$B$6:$U$6</c:f>
              <c:numCache>
                <c:formatCode>_-* #\ ##0\ _€_-;\-* #\ ##0\ _€_-;_-* "-"??\ _€_-;_-@_-</c:formatCode>
                <c:ptCount val="20"/>
                <c:pt idx="0">
                  <c:v>0</c:v>
                </c:pt>
                <c:pt idx="1">
                  <c:v>0</c:v>
                </c:pt>
                <c:pt idx="2">
                  <c:v>0</c:v>
                </c:pt>
                <c:pt idx="3">
                  <c:v>0</c:v>
                </c:pt>
                <c:pt idx="4">
                  <c:v>0</c:v>
                </c:pt>
                <c:pt idx="5">
                  <c:v>0</c:v>
                </c:pt>
                <c:pt idx="6">
                  <c:v>449.50860001000001</c:v>
                </c:pt>
                <c:pt idx="7">
                  <c:v>3376</c:v>
                </c:pt>
                <c:pt idx="8">
                  <c:v>3477.3683037799724</c:v>
                </c:pt>
                <c:pt idx="9">
                  <c:v>4740</c:v>
                </c:pt>
                <c:pt idx="10">
                  <c:v>4740</c:v>
                </c:pt>
                <c:pt idx="11">
                  <c:v>5050</c:v>
                </c:pt>
                <c:pt idx="12">
                  <c:v>6841.0245000000004</c:v>
                </c:pt>
                <c:pt idx="13">
                  <c:v>6258.1732377599001</c:v>
                </c:pt>
                <c:pt idx="14">
                  <c:v>7494.0955166720996</c:v>
                </c:pt>
                <c:pt idx="15">
                  <c:v>5810.7794999999996</c:v>
                </c:pt>
                <c:pt idx="16">
                  <c:v>13382.7235</c:v>
                </c:pt>
                <c:pt idx="17">
                  <c:v>18950</c:v>
                </c:pt>
                <c:pt idx="18">
                  <c:v>15500</c:v>
                </c:pt>
                <c:pt idx="19">
                  <c:v>21800</c:v>
                </c:pt>
              </c:numCache>
            </c:numRef>
          </c:val>
          <c:extLst>
            <c:ext xmlns:c16="http://schemas.microsoft.com/office/drawing/2014/chart" uri="{C3380CC4-5D6E-409C-BE32-E72D297353CC}">
              <c16:uniqueId val="{00000003-B4E2-441C-BC31-6BF41703E171}"/>
            </c:ext>
          </c:extLst>
        </c:ser>
        <c:dLbls>
          <c:showLegendKey val="0"/>
          <c:showVal val="0"/>
          <c:showCatName val="0"/>
          <c:showSerName val="0"/>
          <c:showPercent val="0"/>
          <c:showBubbleSize val="0"/>
        </c:dLbls>
        <c:gapWidth val="247"/>
        <c:overlap val="-80"/>
        <c:axId val="609523408"/>
        <c:axId val="609519880"/>
      </c:barChart>
      <c:lineChart>
        <c:grouping val="standard"/>
        <c:varyColors val="0"/>
        <c:ser>
          <c:idx val="0"/>
          <c:order val="0"/>
          <c:tx>
            <c:strRef>
              <c:f>source!$A$2</c:f>
              <c:strCache>
                <c:ptCount val="1"/>
                <c:pt idx="0">
                  <c:v>Volume (Millions Litres)</c:v>
                </c:pt>
              </c:strCache>
            </c:strRef>
          </c:tx>
          <c:spPr>
            <a:ln w="22225" cap="rnd">
              <a:solidFill>
                <a:schemeClr val="accent1"/>
              </a:solidFill>
              <a:round/>
            </a:ln>
            <a:effectLst/>
          </c:spPr>
          <c:marker>
            <c:symbol val="circle"/>
            <c:size val="6"/>
            <c:spPr>
              <a:solidFill>
                <a:schemeClr val="lt1"/>
              </a:solidFill>
              <a:ln w="15875">
                <a:solidFill>
                  <a:schemeClr val="accent1"/>
                </a:solidFill>
                <a:round/>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fr-FR"/>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source!$B$1:$U$1</c:f>
              <c:strCache>
                <c:ptCount val="20"/>
                <c:pt idx="0">
                  <c:v> 2003 </c:v>
                </c:pt>
                <c:pt idx="1">
                  <c:v> 2004 </c:v>
                </c:pt>
                <c:pt idx="2">
                  <c:v> 2005 </c:v>
                </c:pt>
                <c:pt idx="3">
                  <c:v> 2006 </c:v>
                </c:pt>
                <c:pt idx="4">
                  <c:v> 2007 </c:v>
                </c:pt>
                <c:pt idx="5">
                  <c:v> 2008 </c:v>
                </c:pt>
                <c:pt idx="6">
                  <c:v> 2009 </c:v>
                </c:pt>
                <c:pt idx="7">
                  <c:v> 2010 </c:v>
                </c:pt>
                <c:pt idx="8">
                  <c:v> 2 011   </c:v>
                </c:pt>
                <c:pt idx="9">
                  <c:v> 2 012   </c:v>
                </c:pt>
                <c:pt idx="10">
                  <c:v> 2 013   </c:v>
                </c:pt>
                <c:pt idx="11">
                  <c:v> 2 014   </c:v>
                </c:pt>
                <c:pt idx="12">
                  <c:v> 2 015   </c:v>
                </c:pt>
                <c:pt idx="13">
                  <c:v> 2 016   </c:v>
                </c:pt>
                <c:pt idx="14">
                  <c:v> 2 017   </c:v>
                </c:pt>
                <c:pt idx="15">
                  <c:v> 2 018   </c:v>
                </c:pt>
                <c:pt idx="16">
                  <c:v> 2 019   </c:v>
                </c:pt>
                <c:pt idx="17">
                  <c:v>2020</c:v>
                </c:pt>
                <c:pt idx="18">
                  <c:v>2021</c:v>
                </c:pt>
                <c:pt idx="19">
                  <c:v>2022</c:v>
                </c:pt>
              </c:strCache>
            </c:strRef>
          </c:cat>
          <c:val>
            <c:numRef>
              <c:f>source!$B$2:$U$2</c:f>
              <c:numCache>
                <c:formatCode>_-* #\ ##0\ _€_-;\-* #\ ##0\ _€_-;_-* "-"??\ _€_-;_-@_-</c:formatCode>
                <c:ptCount val="20"/>
                <c:pt idx="0">
                  <c:v>167.44017899999997</c:v>
                </c:pt>
                <c:pt idx="1">
                  <c:v>163.13100000000003</c:v>
                </c:pt>
                <c:pt idx="2">
                  <c:v>147.24344499999998</c:v>
                </c:pt>
                <c:pt idx="3">
                  <c:v>140.9294745</c:v>
                </c:pt>
                <c:pt idx="4">
                  <c:v>159.11665628879999</c:v>
                </c:pt>
                <c:pt idx="5">
                  <c:v>180.3435212766</c:v>
                </c:pt>
                <c:pt idx="6">
                  <c:v>203.69798747659999</c:v>
                </c:pt>
                <c:pt idx="7">
                  <c:v>295.90623287</c:v>
                </c:pt>
                <c:pt idx="8">
                  <c:v>327.87198699999999</c:v>
                </c:pt>
                <c:pt idx="9">
                  <c:v>327.87198699999999</c:v>
                </c:pt>
                <c:pt idx="10">
                  <c:v>318</c:v>
                </c:pt>
                <c:pt idx="11">
                  <c:v>310</c:v>
                </c:pt>
                <c:pt idx="12">
                  <c:v>319</c:v>
                </c:pt>
                <c:pt idx="13">
                  <c:v>295</c:v>
                </c:pt>
                <c:pt idx="14">
                  <c:v>292</c:v>
                </c:pt>
                <c:pt idx="15">
                  <c:v>317</c:v>
                </c:pt>
                <c:pt idx="16">
                  <c:v>317</c:v>
                </c:pt>
                <c:pt idx="17">
                  <c:v>283</c:v>
                </c:pt>
                <c:pt idx="18">
                  <c:v>399</c:v>
                </c:pt>
                <c:pt idx="19">
                  <c:v>536</c:v>
                </c:pt>
              </c:numCache>
            </c:numRef>
          </c:val>
          <c:smooth val="0"/>
          <c:extLst>
            <c:ext xmlns:c16="http://schemas.microsoft.com/office/drawing/2014/chart" uri="{C3380CC4-5D6E-409C-BE32-E72D297353CC}">
              <c16:uniqueId val="{00000004-B4E2-441C-BC31-6BF41703E171}"/>
            </c:ext>
          </c:extLst>
        </c:ser>
        <c:dLbls>
          <c:showLegendKey val="0"/>
          <c:showVal val="0"/>
          <c:showCatName val="0"/>
          <c:showSerName val="0"/>
          <c:showPercent val="0"/>
          <c:showBubbleSize val="0"/>
        </c:dLbls>
        <c:marker val="1"/>
        <c:smooth val="0"/>
        <c:axId val="609518312"/>
        <c:axId val="609522232"/>
      </c:lineChart>
      <c:catAx>
        <c:axId val="609523408"/>
        <c:scaling>
          <c:orientation val="minMax"/>
        </c:scaling>
        <c:delete val="0"/>
        <c:axPos val="b"/>
        <c:majorGridlines>
          <c:spPr>
            <a:ln w="9525" cap="flat" cmpd="sng" algn="ctr">
              <a:solidFill>
                <a:schemeClr val="dk1">
                  <a:lumMod val="15000"/>
                  <a:lumOff val="85000"/>
                </a:schemeClr>
              </a:solidFill>
              <a:round/>
            </a:ln>
            <a:effectLst/>
          </c:spPr>
        </c:majorGridlines>
        <c:numFmt formatCode="#,##0.00" sourceLinked="0"/>
        <c:majorTickMark val="out"/>
        <c:minorTickMark val="none"/>
        <c:tickLblPos val="nextTo"/>
        <c:spPr>
          <a:noFill/>
          <a:ln w="9525" cap="flat" cmpd="sng" algn="ctr">
            <a:solidFill>
              <a:schemeClr val="dk1">
                <a:lumMod val="15000"/>
                <a:lumOff val="85000"/>
              </a:schemeClr>
            </a:solidFill>
            <a:round/>
          </a:ln>
          <a:effectLst/>
        </c:spPr>
        <c:txPr>
          <a:bodyPr rot="3540000" spcFirstLastPara="1" vertOverflow="ellipsis"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fr-FR"/>
          </a:p>
        </c:txPr>
        <c:crossAx val="609519880"/>
        <c:crosses val="autoZero"/>
        <c:auto val="1"/>
        <c:lblAlgn val="ctr"/>
        <c:lblOffset val="100"/>
        <c:noMultiLvlLbl val="0"/>
      </c:catAx>
      <c:valAx>
        <c:axId val="609519880"/>
        <c:scaling>
          <c:orientation val="minMax"/>
        </c:scaling>
        <c:delete val="0"/>
        <c:axPos val="l"/>
        <c:majorGridlines>
          <c:spPr>
            <a:ln w="9525" cap="flat" cmpd="sng" algn="ctr">
              <a:solidFill>
                <a:schemeClr val="dk1">
                  <a:lumMod val="15000"/>
                  <a:lumOff val="85000"/>
                </a:schemeClr>
              </a:solidFill>
              <a:round/>
            </a:ln>
            <a:effectLst/>
          </c:spPr>
        </c:majorGridlines>
        <c:numFmt formatCode="\C\D\F\ #,##0" sourceLinked="0"/>
        <c:majorTickMark val="none"/>
        <c:minorTickMark val="none"/>
        <c:tickLblPos val="nextTo"/>
        <c:spPr>
          <a:noFill/>
          <a:ln>
            <a:noFill/>
          </a:ln>
          <a:effectLst/>
        </c:spPr>
        <c:txPr>
          <a:bodyPr rot="0" spcFirstLastPara="1" vertOverflow="ellipsis"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fr-FR"/>
          </a:p>
        </c:txPr>
        <c:crossAx val="609523408"/>
        <c:crosses val="autoZero"/>
        <c:crossBetween val="between"/>
      </c:valAx>
      <c:catAx>
        <c:axId val="609518312"/>
        <c:scaling>
          <c:orientation val="minMax"/>
        </c:scaling>
        <c:delete val="1"/>
        <c:axPos val="b"/>
        <c:numFmt formatCode="General" sourceLinked="1"/>
        <c:majorTickMark val="out"/>
        <c:minorTickMark val="none"/>
        <c:tickLblPos val="nextTo"/>
        <c:crossAx val="609522232"/>
        <c:crosses val="autoZero"/>
        <c:auto val="1"/>
        <c:lblAlgn val="ctr"/>
        <c:lblOffset val="100"/>
        <c:noMultiLvlLbl val="0"/>
      </c:catAx>
      <c:valAx>
        <c:axId val="609522232"/>
        <c:scaling>
          <c:orientation val="minMax"/>
        </c:scaling>
        <c:delete val="0"/>
        <c:axPos val="r"/>
        <c:numFmt formatCode="\L\ ###" sourceLinked="0"/>
        <c:majorTickMark val="none"/>
        <c:minorTickMark val="none"/>
        <c:tickLblPos val="nextTo"/>
        <c:spPr>
          <a:noFill/>
          <a:ln>
            <a:noFill/>
          </a:ln>
          <a:effectLst/>
        </c:spPr>
        <c:txPr>
          <a:bodyPr rot="0" spcFirstLastPara="1" vertOverflow="ellipsis"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fr-FR"/>
          </a:p>
        </c:txPr>
        <c:crossAx val="609518312"/>
        <c:crosses val="max"/>
        <c:crossBetween val="between"/>
      </c:valAx>
      <c:spPr>
        <a:pattFill prst="ltDnDiag">
          <a:fgClr>
            <a:schemeClr val="dk1">
              <a:lumMod val="15000"/>
              <a:lumOff val="85000"/>
            </a:schemeClr>
          </a:fgClr>
          <a:bgClr>
            <a:schemeClr val="lt1"/>
          </a:bgClr>
        </a:pattFill>
        <a:ln>
          <a:noFill/>
        </a:ln>
        <a:effectLst/>
      </c:spPr>
    </c:plotArea>
    <c:legend>
      <c:legendPos val="b"/>
      <c:layout>
        <c:manualLayout>
          <c:xMode val="edge"/>
          <c:yMode val="edge"/>
          <c:x val="0.17108612076231988"/>
          <c:y val="5.2177980416746379E-2"/>
          <c:w val="0.62533564505481209"/>
          <c:h val="0.1386647272998512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fr-FR"/>
        </a:p>
      </c:txPr>
    </c:legend>
    <c:plotVisOnly val="1"/>
    <c:dispBlanksAs val="zero"/>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fr-FR"/>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fr-CD" dirty="0"/>
              <a:t>EVOLUTION DES RESULTATS ET DIVIDENDES </a:t>
            </a:r>
            <a:r>
              <a:rPr lang="fr-CD" dirty="0" smtClean="0"/>
              <a:t>2007 </a:t>
            </a:r>
            <a:r>
              <a:rPr lang="fr-CD" dirty="0"/>
              <a:t>A 2022</a:t>
            </a:r>
          </a:p>
          <a:p>
            <a:pPr>
              <a:defRPr/>
            </a:pPr>
            <a:endParaRPr lang="fr-CD" dirty="0"/>
          </a:p>
        </c:rich>
      </c:tx>
      <c:layout>
        <c:manualLayout>
          <c:xMode val="edge"/>
          <c:yMode val="edge"/>
          <c:x val="0.17340783578949026"/>
          <c:y val="2.8412990347219443E-2"/>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fr-FR"/>
        </a:p>
      </c:txPr>
    </c:title>
    <c:autoTitleDeleted val="0"/>
    <c:plotArea>
      <c:layout>
        <c:manualLayout>
          <c:layoutTarget val="inner"/>
          <c:xMode val="edge"/>
          <c:yMode val="edge"/>
          <c:x val="4.1624061914874819E-2"/>
          <c:y val="0.14262584898929673"/>
          <c:w val="0.94676996047661999"/>
          <c:h val="0.76819977891610858"/>
        </c:manualLayout>
      </c:layout>
      <c:lineChart>
        <c:grouping val="standard"/>
        <c:varyColors val="0"/>
        <c:ser>
          <c:idx val="0"/>
          <c:order val="0"/>
          <c:tx>
            <c:v>RESULTAT NET AVANT IMPOTS</c:v>
          </c:tx>
          <c:spPr>
            <a:ln w="31750" cap="rnd">
              <a:solidFill>
                <a:schemeClr val="accent1"/>
              </a:solidFill>
              <a:round/>
            </a:ln>
            <a:effectLst/>
          </c:spPr>
          <c:marker>
            <c:symbol val="circle"/>
            <c:size val="17"/>
            <c:spPr>
              <a:solidFill>
                <a:schemeClr val="accen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source!$B$9:$U$9</c:f>
              <c:strCache>
                <c:ptCount val="20"/>
                <c:pt idx="0">
                  <c:v> 2003 </c:v>
                </c:pt>
                <c:pt idx="1">
                  <c:v> 2004 </c:v>
                </c:pt>
                <c:pt idx="2">
                  <c:v> 2005 </c:v>
                </c:pt>
                <c:pt idx="3">
                  <c:v> 2006 </c:v>
                </c:pt>
                <c:pt idx="4">
                  <c:v> 2007 </c:v>
                </c:pt>
                <c:pt idx="5">
                  <c:v> 2008 </c:v>
                </c:pt>
                <c:pt idx="6">
                  <c:v> 2009 </c:v>
                </c:pt>
                <c:pt idx="7">
                  <c:v> 2010 </c:v>
                </c:pt>
                <c:pt idx="8">
                  <c:v> 2 011   </c:v>
                </c:pt>
                <c:pt idx="9">
                  <c:v> 2 012   </c:v>
                </c:pt>
                <c:pt idx="10">
                  <c:v> 2 013   </c:v>
                </c:pt>
                <c:pt idx="11">
                  <c:v> 2 014   </c:v>
                </c:pt>
                <c:pt idx="12">
                  <c:v> 2 015   </c:v>
                </c:pt>
                <c:pt idx="13">
                  <c:v> 2 016   </c:v>
                </c:pt>
                <c:pt idx="14">
                  <c:v> 2 017   </c:v>
                </c:pt>
                <c:pt idx="15">
                  <c:v> 2 018   </c:v>
                </c:pt>
                <c:pt idx="16">
                  <c:v> 2 019   </c:v>
                </c:pt>
                <c:pt idx="17">
                  <c:v>2020</c:v>
                </c:pt>
                <c:pt idx="18">
                  <c:v>2021</c:v>
                </c:pt>
                <c:pt idx="19">
                  <c:v>2022</c:v>
                </c:pt>
              </c:strCache>
            </c:strRef>
          </c:cat>
          <c:val>
            <c:numRef>
              <c:f>source!$B$13:$U$13</c:f>
              <c:numCache>
                <c:formatCode>_-* #\ ##0\ _€_-;\-* #\ ##0\ _€_-;_-* "-"??\ _€_-;_-@_-</c:formatCode>
                <c:ptCount val="20"/>
                <c:pt idx="0">
                  <c:v>2.4024937977528089</c:v>
                </c:pt>
                <c:pt idx="1">
                  <c:v>0.95312505555555549</c:v>
                </c:pt>
                <c:pt idx="2">
                  <c:v>-4.0258172666666665</c:v>
                </c:pt>
                <c:pt idx="3">
                  <c:v>1.0496534660000001</c:v>
                </c:pt>
                <c:pt idx="4">
                  <c:v>1.25</c:v>
                </c:pt>
                <c:pt idx="5">
                  <c:v>4.8601892162097231</c:v>
                </c:pt>
                <c:pt idx="6">
                  <c:v>6.9596916067609316</c:v>
                </c:pt>
                <c:pt idx="7">
                  <c:v>7.8382125310322524</c:v>
                </c:pt>
                <c:pt idx="8">
                  <c:v>11.373117197860962</c:v>
                </c:pt>
                <c:pt idx="9">
                  <c:v>9.1928201873739965</c:v>
                </c:pt>
                <c:pt idx="10">
                  <c:v>9.5888901992647142</c:v>
                </c:pt>
                <c:pt idx="11">
                  <c:v>10.860215053763442</c:v>
                </c:pt>
                <c:pt idx="12">
                  <c:v>14.402156842105263</c:v>
                </c:pt>
                <c:pt idx="13">
                  <c:v>11.920329976685524</c:v>
                </c:pt>
                <c:pt idx="14">
                  <c:v>13.62562821213109</c:v>
                </c:pt>
                <c:pt idx="15">
                  <c:v>7.747706</c:v>
                </c:pt>
                <c:pt idx="16">
                  <c:v>16.728404375</c:v>
                </c:pt>
                <c:pt idx="17">
                  <c:v>19.258130081300813</c:v>
                </c:pt>
                <c:pt idx="18">
                  <c:v>15.346534653465348</c:v>
                </c:pt>
                <c:pt idx="19">
                  <c:v>19.801980198019802</c:v>
                </c:pt>
              </c:numCache>
            </c:numRef>
          </c:val>
          <c:smooth val="0"/>
          <c:extLst>
            <c:ext xmlns:c16="http://schemas.microsoft.com/office/drawing/2014/chart" uri="{C3380CC4-5D6E-409C-BE32-E72D297353CC}">
              <c16:uniqueId val="{00000000-AB25-4CFD-8A14-CE4033C1CC3B}"/>
            </c:ext>
          </c:extLst>
        </c:ser>
        <c:ser>
          <c:idx val="1"/>
          <c:order val="1"/>
          <c:tx>
            <c:v>DIVIDENDES EN 000 USD</c:v>
          </c:tx>
          <c:spPr>
            <a:ln w="31750" cap="rnd">
              <a:solidFill>
                <a:schemeClr val="accent2"/>
              </a:solidFill>
              <a:round/>
            </a:ln>
            <a:effectLst/>
          </c:spPr>
          <c:marker>
            <c:symbol val="circle"/>
            <c:size val="17"/>
            <c:spPr>
              <a:solidFill>
                <a:schemeClr val="accent2"/>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source!$B$9:$U$9</c:f>
              <c:strCache>
                <c:ptCount val="20"/>
                <c:pt idx="0">
                  <c:v> 2003 </c:v>
                </c:pt>
                <c:pt idx="1">
                  <c:v> 2004 </c:v>
                </c:pt>
                <c:pt idx="2">
                  <c:v> 2005 </c:v>
                </c:pt>
                <c:pt idx="3">
                  <c:v> 2006 </c:v>
                </c:pt>
                <c:pt idx="4">
                  <c:v> 2007 </c:v>
                </c:pt>
                <c:pt idx="5">
                  <c:v> 2008 </c:v>
                </c:pt>
                <c:pt idx="6">
                  <c:v> 2009 </c:v>
                </c:pt>
                <c:pt idx="7">
                  <c:v> 2010 </c:v>
                </c:pt>
                <c:pt idx="8">
                  <c:v> 2 011   </c:v>
                </c:pt>
                <c:pt idx="9">
                  <c:v> 2 012   </c:v>
                </c:pt>
                <c:pt idx="10">
                  <c:v> 2 013   </c:v>
                </c:pt>
                <c:pt idx="11">
                  <c:v> 2 014   </c:v>
                </c:pt>
                <c:pt idx="12">
                  <c:v> 2 015   </c:v>
                </c:pt>
                <c:pt idx="13">
                  <c:v> 2 016   </c:v>
                </c:pt>
                <c:pt idx="14">
                  <c:v> 2 017   </c:v>
                </c:pt>
                <c:pt idx="15">
                  <c:v> 2 018   </c:v>
                </c:pt>
                <c:pt idx="16">
                  <c:v> 2 019   </c:v>
                </c:pt>
                <c:pt idx="17">
                  <c:v>2020</c:v>
                </c:pt>
                <c:pt idx="18">
                  <c:v>2021</c:v>
                </c:pt>
                <c:pt idx="19">
                  <c:v>2022</c:v>
                </c:pt>
              </c:strCache>
            </c:strRef>
          </c:cat>
          <c:val>
            <c:numRef>
              <c:f>source!$B$14:$U$14</c:f>
              <c:numCache>
                <c:formatCode>_-* #\ ##0\ _€_-;\-* #\ ##0\ _€_-;_-* "-"??\ _€_-;_-@_-</c:formatCode>
                <c:ptCount val="20"/>
                <c:pt idx="0">
                  <c:v>0</c:v>
                </c:pt>
                <c:pt idx="1">
                  <c:v>0</c:v>
                </c:pt>
                <c:pt idx="2">
                  <c:v>0</c:v>
                </c:pt>
                <c:pt idx="3">
                  <c:v>0</c:v>
                </c:pt>
                <c:pt idx="4">
                  <c:v>0</c:v>
                </c:pt>
                <c:pt idx="5">
                  <c:v>0.5</c:v>
                </c:pt>
                <c:pt idx="6">
                  <c:v>0.6</c:v>
                </c:pt>
                <c:pt idx="7">
                  <c:v>4</c:v>
                </c:pt>
                <c:pt idx="8">
                  <c:v>5.6</c:v>
                </c:pt>
                <c:pt idx="9">
                  <c:v>5</c:v>
                </c:pt>
                <c:pt idx="10">
                  <c:v>5.0953223006347654</c:v>
                </c:pt>
                <c:pt idx="11">
                  <c:v>5.4301075268817209</c:v>
                </c:pt>
                <c:pt idx="12">
                  <c:v>7.2010784210526317</c:v>
                </c:pt>
                <c:pt idx="13">
                  <c:v>5.9601649883427621</c:v>
                </c:pt>
                <c:pt idx="14">
                  <c:v>6.8128141060655452</c:v>
                </c:pt>
                <c:pt idx="15">
                  <c:v>3.873853</c:v>
                </c:pt>
                <c:pt idx="16">
                  <c:v>8.3642021875000001</c:v>
                </c:pt>
                <c:pt idx="17">
                  <c:v>9.6290650406504064</c:v>
                </c:pt>
                <c:pt idx="18">
                  <c:v>7.6732673267326739</c:v>
                </c:pt>
                <c:pt idx="19">
                  <c:v>9.9009900990099009</c:v>
                </c:pt>
              </c:numCache>
            </c:numRef>
          </c:val>
          <c:smooth val="0"/>
          <c:extLst>
            <c:ext xmlns:c16="http://schemas.microsoft.com/office/drawing/2014/chart" uri="{C3380CC4-5D6E-409C-BE32-E72D297353CC}">
              <c16:uniqueId val="{00000001-AB25-4CFD-8A14-CE4033C1CC3B}"/>
            </c:ext>
          </c:extLst>
        </c:ser>
        <c:dLbls>
          <c:dLblPos val="ctr"/>
          <c:showLegendKey val="0"/>
          <c:showVal val="1"/>
          <c:showCatName val="0"/>
          <c:showSerName val="0"/>
          <c:showPercent val="0"/>
          <c:showBubbleSize val="0"/>
        </c:dLbls>
        <c:marker val="1"/>
        <c:smooth val="0"/>
        <c:axId val="1115889935"/>
        <c:axId val="1263391759"/>
      </c:lineChart>
      <c:catAx>
        <c:axId val="1115889935"/>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fr-FR"/>
          </a:p>
        </c:txPr>
        <c:crossAx val="1263391759"/>
        <c:crosses val="autoZero"/>
        <c:auto val="1"/>
        <c:lblAlgn val="ctr"/>
        <c:lblOffset val="100"/>
        <c:noMultiLvlLbl val="0"/>
      </c:catAx>
      <c:valAx>
        <c:axId val="1263391759"/>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_-* #\ ##0\ _€_-;\-* #\ ##0\ _€_-;_-* &quot;-&quot;??\ _€_-;_-@_-" sourceLinked="1"/>
        <c:majorTickMark val="none"/>
        <c:minorTickMark val="none"/>
        <c:tickLblPos val="nextTo"/>
        <c:crossAx val="1115889935"/>
        <c:crosses val="autoZero"/>
        <c:crossBetween val="between"/>
      </c:valAx>
      <c:spPr>
        <a:pattFill prst="pct5">
          <a:fgClr>
            <a:schemeClr val="accent1"/>
          </a:fgClr>
          <a:bgClr>
            <a:schemeClr val="bg1"/>
          </a:bgClr>
        </a:patt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fr-FR"/>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2.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0.6403</cdr:x>
      <cdr:y>0.26059</cdr:y>
    </cdr:from>
    <cdr:to>
      <cdr:x>0.85803</cdr:x>
      <cdr:y>0.37999</cdr:y>
    </cdr:to>
    <cdr:sp macro="" textlink="">
      <cdr:nvSpPr>
        <cdr:cNvPr id="2" name="Rectangle 1"/>
        <cdr:cNvSpPr/>
      </cdr:nvSpPr>
      <cdr:spPr>
        <a:xfrm xmlns:a="http://schemas.openxmlformats.org/drawingml/2006/main">
          <a:off x="7007606" y="1257173"/>
          <a:ext cx="2382883" cy="576072"/>
        </a:xfrm>
        <a:prstGeom xmlns:a="http://schemas.openxmlformats.org/drawingml/2006/main" prst="rect">
          <a:avLst/>
        </a:prstGeom>
        <a:solidFill xmlns:a="http://schemas.openxmlformats.org/drawingml/2006/main">
          <a:srgbClr val="FFFF00"/>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n-US" sz="1400" b="1" dirty="0">
              <a:ln>
                <a:solidFill>
                  <a:schemeClr val="tx1">
                    <a:lumMod val="40000"/>
                    <a:lumOff val="60000"/>
                  </a:schemeClr>
                </a:solidFill>
              </a:ln>
              <a:solidFill>
                <a:schemeClr val="tx1">
                  <a:lumMod val="60000"/>
                  <a:lumOff val="40000"/>
                </a:schemeClr>
              </a:solidFill>
            </a:rPr>
            <a:t>EFFECTS OF THE CORONAVIRUS CRISIS</a:t>
          </a:r>
        </a:p>
      </cdr:txBody>
    </cdr:sp>
  </cdr:relSizeAnchor>
  <cdr:relSizeAnchor xmlns:cdr="http://schemas.openxmlformats.org/drawingml/2006/chartDrawing">
    <cdr:from>
      <cdr:x>0.83656</cdr:x>
      <cdr:y>0.3874</cdr:y>
    </cdr:from>
    <cdr:to>
      <cdr:x>0.86039</cdr:x>
      <cdr:y>0.45417</cdr:y>
    </cdr:to>
    <cdr:sp macro="" textlink="">
      <cdr:nvSpPr>
        <cdr:cNvPr id="5" name="Flèche angle droit à deux pointes 4"/>
        <cdr:cNvSpPr/>
      </cdr:nvSpPr>
      <cdr:spPr>
        <a:xfrm xmlns:a="http://schemas.openxmlformats.org/drawingml/2006/main">
          <a:off x="9155517" y="1868971"/>
          <a:ext cx="260800" cy="322126"/>
        </a:xfrm>
        <a:prstGeom xmlns:a="http://schemas.openxmlformats.org/drawingml/2006/main" prst="leftUpArrow">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0.22371</cdr:x>
      <cdr:y>0.44058</cdr:y>
    </cdr:from>
    <cdr:to>
      <cdr:x>0.23829</cdr:x>
      <cdr:y>0.70702</cdr:y>
    </cdr:to>
    <cdr:sp macro="" textlink="">
      <cdr:nvSpPr>
        <cdr:cNvPr id="3" name="Flèche vers le bas 2"/>
        <cdr:cNvSpPr/>
      </cdr:nvSpPr>
      <cdr:spPr>
        <a:xfrm xmlns:a="http://schemas.openxmlformats.org/drawingml/2006/main">
          <a:off x="2448300" y="2268145"/>
          <a:ext cx="159567" cy="1371652"/>
        </a:xfrm>
        <a:prstGeom xmlns:a="http://schemas.openxmlformats.org/drawingml/2006/main" prst="downArrow">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fr-FR"/>
        </a:p>
      </cdr:txBody>
    </cdr:sp>
  </cdr:relSizeAnchor>
  <cdr:relSizeAnchor xmlns:cdr="http://schemas.openxmlformats.org/drawingml/2006/chartDrawing">
    <cdr:from>
      <cdr:x>0.20249</cdr:x>
      <cdr:y>0.24961</cdr:y>
    </cdr:from>
    <cdr:to>
      <cdr:x>0.39216</cdr:x>
      <cdr:y>0.42444</cdr:y>
    </cdr:to>
    <cdr:sp macro="" textlink="">
      <cdr:nvSpPr>
        <cdr:cNvPr id="4" name="Rectangle 3"/>
        <cdr:cNvSpPr/>
      </cdr:nvSpPr>
      <cdr:spPr>
        <a:xfrm xmlns:a="http://schemas.openxmlformats.org/drawingml/2006/main">
          <a:off x="2216150" y="1204201"/>
          <a:ext cx="2075688" cy="843455"/>
        </a:xfrm>
        <a:prstGeom xmlns:a="http://schemas.openxmlformats.org/drawingml/2006/main" prst="rect">
          <a:avLst/>
        </a:prstGeom>
        <a:solidFill xmlns:a="http://schemas.openxmlformats.org/drawingml/2006/main">
          <a:srgbClr val="FFFF00"/>
        </a:solidFill>
        <a:ln xmlns:a="http://schemas.openxmlformats.org/drawingml/2006/main">
          <a:solidFill>
            <a:schemeClr val="tx1">
              <a:lumMod val="60000"/>
              <a:lumOff val="40000"/>
            </a:scheme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fr-FR" sz="1400" b="1" dirty="0" smtClean="0">
              <a:solidFill>
                <a:schemeClr val="tx1">
                  <a:lumMod val="60000"/>
                  <a:lumOff val="40000"/>
                </a:schemeClr>
              </a:solidFill>
            </a:rPr>
            <a:t>ACQUISITION OF SHELL ASSETS BY ENGEN DRC SA</a:t>
          </a:r>
          <a:endParaRPr lang="fr-FR" sz="1400" b="1" dirty="0">
            <a:solidFill>
              <a:schemeClr val="tx1">
                <a:lumMod val="60000"/>
                <a:lumOff val="40000"/>
              </a:schemeClr>
            </a:solidFill>
          </a:endParaRPr>
        </a:p>
      </cdr:txBody>
    </cdr:sp>
  </cdr:relSizeAnchor>
</c:userShap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gi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Master" Target="../slideMasters/slideMaster1.xml"/><Relationship Id="rId4" Type="http://schemas.openxmlformats.org/officeDocument/2006/relationships/image" Target="../media/image4.gi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g"/><Relationship Id="rId1" Type="http://schemas.openxmlformats.org/officeDocument/2006/relationships/slideMaster" Target="../slideMasters/slideMaster1.xml"/><Relationship Id="rId4" Type="http://schemas.openxmlformats.org/officeDocument/2006/relationships/image" Target="../media/image4.gi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g"/><Relationship Id="rId1" Type="http://schemas.openxmlformats.org/officeDocument/2006/relationships/slideMaster" Target="../slideMasters/slideMaster1.xml"/><Relationship Id="rId4" Type="http://schemas.openxmlformats.org/officeDocument/2006/relationships/image" Target="../media/image4.gi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Title Slide">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28000" y="2134799"/>
            <a:ext cx="8352000" cy="1872000"/>
          </a:xfrm>
        </p:spPr>
        <p:txBody>
          <a:bodyPr>
            <a:normAutofit/>
          </a:bodyPr>
          <a:lstStyle>
            <a:lvl1pPr>
              <a:lnSpc>
                <a:spcPct val="80000"/>
              </a:lnSpc>
              <a:defRPr sz="4400"/>
            </a:lvl1pPr>
          </a:lstStyle>
          <a:p>
            <a:r>
              <a:rPr lang="en-US" dirty="0" smtClean="0"/>
              <a:t>Click to edit Master title style</a:t>
            </a:r>
            <a:endParaRPr lang="en-ZA" dirty="0"/>
          </a:p>
        </p:txBody>
      </p:sp>
      <p:sp>
        <p:nvSpPr>
          <p:cNvPr id="3" name="Subtitle 2"/>
          <p:cNvSpPr>
            <a:spLocks noGrp="1"/>
          </p:cNvSpPr>
          <p:nvPr>
            <p:ph type="subTitle" idx="1"/>
          </p:nvPr>
        </p:nvSpPr>
        <p:spPr>
          <a:xfrm>
            <a:off x="528000" y="4006800"/>
            <a:ext cx="7008000" cy="565200"/>
          </a:xfrm>
        </p:spPr>
        <p:txBody>
          <a:bodyPr anchor="b">
            <a:normAutofit/>
          </a:bodyPr>
          <a:lstStyle>
            <a:lvl1pPr marL="0" indent="0" algn="l">
              <a:buNone/>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ZA" dirty="0"/>
          </a:p>
        </p:txBody>
      </p:sp>
      <p:pic>
        <p:nvPicPr>
          <p:cNvPr id="7" name="Picture 6"/>
          <p:cNvPicPr>
            <a:picLocks noChangeAspect="1"/>
          </p:cNvPicPr>
          <p:nvPr userDrawn="1"/>
        </p:nvPicPr>
        <p:blipFill rotWithShape="1">
          <a:blip r:embed="rId3">
            <a:extLst>
              <a:ext uri="{28A0092B-C50C-407E-A947-70E740481C1C}">
                <a14:useLocalDpi xmlns:a14="http://schemas.microsoft.com/office/drawing/2010/main" val="0"/>
              </a:ext>
            </a:extLst>
          </a:blip>
          <a:srcRect l="1907" t="8161" r="4115" b="9055"/>
          <a:stretch/>
        </p:blipFill>
        <p:spPr>
          <a:xfrm>
            <a:off x="6246267" y="52943"/>
            <a:ext cx="5514363" cy="970514"/>
          </a:xfrm>
          <a:prstGeom prst="rect">
            <a:avLst/>
          </a:prstGeom>
        </p:spPr>
      </p:pic>
      <p:pic>
        <p:nvPicPr>
          <p:cNvPr id="5" name="Picture 4"/>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368309" y="5733256"/>
            <a:ext cx="774700" cy="647700"/>
          </a:xfrm>
          <a:prstGeom prst="rect">
            <a:avLst/>
          </a:prstGeom>
        </p:spPr>
      </p:pic>
    </p:spTree>
    <p:extLst>
      <p:ext uri="{BB962C8B-B14F-4D97-AF65-F5344CB8AC3E}">
        <p14:creationId xmlns:p14="http://schemas.microsoft.com/office/powerpoint/2010/main" val="1689449282"/>
      </p:ext>
    </p:extLst>
  </p:cSld>
  <p:clrMapOvr>
    <a:masterClrMapping/>
  </p:clrMapOvr>
  <p:timing>
    <p:tnLst>
      <p:par>
        <p:cTn id="1" dur="indefinite" restart="never" nodeType="tmRoot"/>
      </p:par>
    </p:tnLst>
  </p:timing>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4_Title Slide">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28000" y="2134799"/>
            <a:ext cx="8352000" cy="1872000"/>
          </a:xfrm>
        </p:spPr>
        <p:txBody>
          <a:bodyPr>
            <a:normAutofit/>
          </a:bodyPr>
          <a:lstStyle>
            <a:lvl1pPr>
              <a:lnSpc>
                <a:spcPct val="80000"/>
              </a:lnSpc>
              <a:defRPr sz="4400"/>
            </a:lvl1pPr>
          </a:lstStyle>
          <a:p>
            <a:r>
              <a:rPr lang="en-US" dirty="0" smtClean="0"/>
              <a:t>Click to edit Master title style</a:t>
            </a:r>
            <a:endParaRPr lang="en-ZA" dirty="0"/>
          </a:p>
        </p:txBody>
      </p:sp>
      <p:sp>
        <p:nvSpPr>
          <p:cNvPr id="3" name="Subtitle 2"/>
          <p:cNvSpPr>
            <a:spLocks noGrp="1"/>
          </p:cNvSpPr>
          <p:nvPr>
            <p:ph type="subTitle" idx="1"/>
          </p:nvPr>
        </p:nvSpPr>
        <p:spPr>
          <a:xfrm>
            <a:off x="528000" y="4006800"/>
            <a:ext cx="7008000" cy="565200"/>
          </a:xfrm>
        </p:spPr>
        <p:txBody>
          <a:bodyPr anchor="b">
            <a:normAutofit/>
          </a:bodyPr>
          <a:lstStyle>
            <a:lvl1pPr marL="0" indent="0" algn="l">
              <a:buNone/>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ZA" dirty="0"/>
          </a:p>
        </p:txBody>
      </p:sp>
      <p:pic>
        <p:nvPicPr>
          <p:cNvPr id="7" name="Picture 6"/>
          <p:cNvPicPr>
            <a:picLocks noChangeAspect="1"/>
          </p:cNvPicPr>
          <p:nvPr userDrawn="1"/>
        </p:nvPicPr>
        <p:blipFill rotWithShape="1">
          <a:blip r:embed="rId3">
            <a:extLst>
              <a:ext uri="{28A0092B-C50C-407E-A947-70E740481C1C}">
                <a14:useLocalDpi xmlns:a14="http://schemas.microsoft.com/office/drawing/2010/main" val="0"/>
              </a:ext>
            </a:extLst>
          </a:blip>
          <a:srcRect l="1907" t="8161" r="4115" b="9055"/>
          <a:stretch/>
        </p:blipFill>
        <p:spPr>
          <a:xfrm>
            <a:off x="6246267" y="52943"/>
            <a:ext cx="5514363" cy="970514"/>
          </a:xfrm>
          <a:prstGeom prst="rect">
            <a:avLst/>
          </a:prstGeom>
        </p:spPr>
      </p:pic>
      <p:pic>
        <p:nvPicPr>
          <p:cNvPr id="5" name="Picture 4"/>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368309" y="5733256"/>
            <a:ext cx="774700" cy="647700"/>
          </a:xfrm>
          <a:prstGeom prst="rect">
            <a:avLst/>
          </a:prstGeom>
        </p:spPr>
      </p:pic>
    </p:spTree>
    <p:extLst>
      <p:ext uri="{BB962C8B-B14F-4D97-AF65-F5344CB8AC3E}">
        <p14:creationId xmlns:p14="http://schemas.microsoft.com/office/powerpoint/2010/main" val="34496751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losing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Rectangle 2"/>
          <p:cNvSpPr/>
          <p:nvPr userDrawn="1"/>
        </p:nvSpPr>
        <p:spPr>
          <a:xfrm>
            <a:off x="0" y="0"/>
            <a:ext cx="12192000" cy="1076400"/>
          </a:xfrm>
          <a:prstGeom prst="rect">
            <a:avLst/>
          </a:prstGeom>
          <a:solidFill>
            <a:srgbClr val="002C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prstClr val="white"/>
              </a:solidFill>
            </a:endParaRPr>
          </a:p>
        </p:txBody>
      </p:sp>
      <p:sp>
        <p:nvSpPr>
          <p:cNvPr id="5" name="Rectangle 4"/>
          <p:cNvSpPr/>
          <p:nvPr userDrawn="1"/>
        </p:nvSpPr>
        <p:spPr>
          <a:xfrm>
            <a:off x="0" y="5445224"/>
            <a:ext cx="12192000" cy="14044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ZA" dirty="0">
              <a:solidFill>
                <a:prstClr val="white"/>
              </a:solidFill>
            </a:endParaRPr>
          </a:p>
        </p:txBody>
      </p:sp>
      <p:sp>
        <p:nvSpPr>
          <p:cNvPr id="6" name="Rectangle 5"/>
          <p:cNvSpPr/>
          <p:nvPr userDrawn="1"/>
        </p:nvSpPr>
        <p:spPr>
          <a:xfrm>
            <a:off x="0" y="6525344"/>
            <a:ext cx="12192000" cy="324379"/>
          </a:xfrm>
          <a:prstGeom prst="rect">
            <a:avLst/>
          </a:prstGeom>
          <a:solidFill>
            <a:srgbClr val="002C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prstClr val="white"/>
              </a:solidFill>
            </a:endParaRPr>
          </a:p>
        </p:txBody>
      </p:sp>
      <p:sp>
        <p:nvSpPr>
          <p:cNvPr id="7" name="TextBox 6"/>
          <p:cNvSpPr txBox="1"/>
          <p:nvPr userDrawn="1"/>
        </p:nvSpPr>
        <p:spPr>
          <a:xfrm>
            <a:off x="528000" y="5517233"/>
            <a:ext cx="9600448" cy="769441"/>
          </a:xfrm>
          <a:prstGeom prst="rect">
            <a:avLst/>
          </a:prstGeom>
          <a:noFill/>
        </p:spPr>
        <p:txBody>
          <a:bodyPr wrap="square" rtlCol="0">
            <a:spAutoFit/>
          </a:bodyPr>
          <a:lstStyle/>
          <a:p>
            <a:r>
              <a:rPr lang="en-ZA" sz="1100" dirty="0" smtClean="0">
                <a:solidFill>
                  <a:prstClr val="white">
                    <a:lumMod val="50000"/>
                  </a:prstClr>
                </a:solidFill>
              </a:rPr>
              <a:t>DISCLAIMER</a:t>
            </a:r>
          </a:p>
          <a:p>
            <a:r>
              <a:rPr lang="en-ZA" sz="1100" dirty="0" smtClean="0">
                <a:solidFill>
                  <a:prstClr val="white">
                    <a:lumMod val="50000"/>
                  </a:prstClr>
                </a:solidFill>
              </a:rPr>
              <a:t>The information contained herein is of a general nature and not intended to be a detailed analysis of the subject matter. Engen accepts no responsibility for any loss or damage that may arise from reliance on information contained in this document. This document is subject to Copyright laws. Unless Engen has furnished you with its prior written consent, no part of this document may be reproduced, stored or transmitted in any form.</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784649" y="33750"/>
            <a:ext cx="1942023" cy="1018986"/>
          </a:xfrm>
          <a:prstGeom prst="rect">
            <a:avLst/>
          </a:prstGeom>
        </p:spPr>
      </p:pic>
      <p:sp>
        <p:nvSpPr>
          <p:cNvPr id="9" name="Text Placeholder 8"/>
          <p:cNvSpPr>
            <a:spLocks noGrp="1"/>
          </p:cNvSpPr>
          <p:nvPr>
            <p:ph type="body" sz="quarter" idx="10" hasCustomPrompt="1"/>
          </p:nvPr>
        </p:nvSpPr>
        <p:spPr>
          <a:xfrm>
            <a:off x="527052" y="2997201"/>
            <a:ext cx="11042649" cy="935855"/>
          </a:xfrm>
        </p:spPr>
        <p:txBody>
          <a:bodyPr>
            <a:normAutofit/>
          </a:bodyPr>
          <a:lstStyle>
            <a:lvl1pPr marL="0" indent="0">
              <a:buFontTx/>
              <a:buNone/>
              <a:defRPr sz="4400">
                <a:solidFill>
                  <a:schemeClr val="bg1"/>
                </a:solidFill>
              </a:defRPr>
            </a:lvl1pPr>
          </a:lstStyle>
          <a:p>
            <a:pPr lvl="0"/>
            <a:r>
              <a:rPr lang="en-US" dirty="0" smtClean="0"/>
              <a:t>Thank you</a:t>
            </a:r>
          </a:p>
        </p:txBody>
      </p:sp>
      <p:pic>
        <p:nvPicPr>
          <p:cNvPr id="15" name="Picture 14"/>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368309" y="5733256"/>
            <a:ext cx="774700" cy="647700"/>
          </a:xfrm>
          <a:prstGeom prst="rect">
            <a:avLst/>
          </a:prstGeom>
        </p:spPr>
      </p:pic>
    </p:spTree>
    <p:extLst>
      <p:ext uri="{BB962C8B-B14F-4D97-AF65-F5344CB8AC3E}">
        <p14:creationId xmlns:p14="http://schemas.microsoft.com/office/powerpoint/2010/main" val="101769535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losing slide">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3" name="Rectangle 2"/>
          <p:cNvSpPr/>
          <p:nvPr userDrawn="1"/>
        </p:nvSpPr>
        <p:spPr>
          <a:xfrm>
            <a:off x="0" y="0"/>
            <a:ext cx="12192000" cy="1076400"/>
          </a:xfrm>
          <a:prstGeom prst="rect">
            <a:avLst/>
          </a:prstGeom>
          <a:solidFill>
            <a:srgbClr val="002C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prstClr val="white"/>
              </a:solidFill>
            </a:endParaRPr>
          </a:p>
        </p:txBody>
      </p:sp>
      <p:sp>
        <p:nvSpPr>
          <p:cNvPr id="5" name="Rectangle 4"/>
          <p:cNvSpPr/>
          <p:nvPr userDrawn="1"/>
        </p:nvSpPr>
        <p:spPr>
          <a:xfrm>
            <a:off x="0" y="5445224"/>
            <a:ext cx="12192000" cy="14044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ZA" dirty="0">
              <a:solidFill>
                <a:prstClr val="white"/>
              </a:solidFill>
            </a:endParaRPr>
          </a:p>
        </p:txBody>
      </p:sp>
      <p:sp>
        <p:nvSpPr>
          <p:cNvPr id="6" name="Rectangle 5"/>
          <p:cNvSpPr/>
          <p:nvPr userDrawn="1"/>
        </p:nvSpPr>
        <p:spPr>
          <a:xfrm>
            <a:off x="0" y="6525343"/>
            <a:ext cx="12192000" cy="324000"/>
          </a:xfrm>
          <a:prstGeom prst="rect">
            <a:avLst/>
          </a:prstGeom>
          <a:solidFill>
            <a:srgbClr val="002C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prstClr val="white"/>
              </a:solidFill>
            </a:endParaRP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784649" y="33750"/>
            <a:ext cx="1942023" cy="1018986"/>
          </a:xfrm>
          <a:prstGeom prst="rect">
            <a:avLst/>
          </a:prstGeom>
        </p:spPr>
      </p:pic>
      <p:sp>
        <p:nvSpPr>
          <p:cNvPr id="9" name="Text Placeholder 8"/>
          <p:cNvSpPr>
            <a:spLocks noGrp="1"/>
          </p:cNvSpPr>
          <p:nvPr>
            <p:ph type="body" sz="quarter" idx="10" hasCustomPrompt="1"/>
          </p:nvPr>
        </p:nvSpPr>
        <p:spPr>
          <a:xfrm>
            <a:off x="527052" y="2997201"/>
            <a:ext cx="11042649" cy="935855"/>
          </a:xfrm>
        </p:spPr>
        <p:txBody>
          <a:bodyPr>
            <a:normAutofit/>
          </a:bodyPr>
          <a:lstStyle>
            <a:lvl1pPr marL="0" indent="0">
              <a:buFontTx/>
              <a:buNone/>
              <a:defRPr sz="4400">
                <a:solidFill>
                  <a:schemeClr val="bg1"/>
                </a:solidFill>
              </a:defRPr>
            </a:lvl1pPr>
          </a:lstStyle>
          <a:p>
            <a:pPr lvl="0"/>
            <a:r>
              <a:rPr lang="en-US" dirty="0" smtClean="0"/>
              <a:t>Thank you</a:t>
            </a:r>
          </a:p>
        </p:txBody>
      </p:sp>
      <p:sp>
        <p:nvSpPr>
          <p:cNvPr id="12" name="TextBox 11"/>
          <p:cNvSpPr txBox="1"/>
          <p:nvPr userDrawn="1"/>
        </p:nvSpPr>
        <p:spPr>
          <a:xfrm>
            <a:off x="528000" y="5517233"/>
            <a:ext cx="9600448" cy="769441"/>
          </a:xfrm>
          <a:prstGeom prst="rect">
            <a:avLst/>
          </a:prstGeom>
          <a:noFill/>
        </p:spPr>
        <p:txBody>
          <a:bodyPr wrap="square" rtlCol="0">
            <a:spAutoFit/>
          </a:bodyPr>
          <a:lstStyle/>
          <a:p>
            <a:r>
              <a:rPr lang="en-ZA" sz="1100" dirty="0" smtClean="0">
                <a:solidFill>
                  <a:prstClr val="white">
                    <a:lumMod val="50000"/>
                  </a:prstClr>
                </a:solidFill>
              </a:rPr>
              <a:t>DISCLAIMER</a:t>
            </a:r>
          </a:p>
          <a:p>
            <a:r>
              <a:rPr lang="en-ZA" sz="1100" dirty="0" smtClean="0">
                <a:solidFill>
                  <a:prstClr val="white">
                    <a:lumMod val="50000"/>
                  </a:prstClr>
                </a:solidFill>
              </a:rPr>
              <a:t>The information contained herein is of a general nature and not intended to be a detailed analysis of the subject matter. Engen accepts no responsibility for any loss or damage that may arise from reliance on information contained in this document. This document is subject to Copyright laws. Unless Engen has furnished you with its prior written consent, no part of this document may be reproduced, stored or transmitted in any form.</a:t>
            </a:r>
          </a:p>
        </p:txBody>
      </p:sp>
      <p:pic>
        <p:nvPicPr>
          <p:cNvPr id="13" name="Picture 1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368309" y="5733256"/>
            <a:ext cx="774700" cy="647700"/>
          </a:xfrm>
          <a:prstGeom prst="rect">
            <a:avLst/>
          </a:prstGeom>
        </p:spPr>
      </p:pic>
    </p:spTree>
    <p:extLst>
      <p:ext uri="{BB962C8B-B14F-4D97-AF65-F5344CB8AC3E}">
        <p14:creationId xmlns:p14="http://schemas.microsoft.com/office/powerpoint/2010/main" val="279492987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Tree>
    <p:extLst>
      <p:ext uri="{BB962C8B-B14F-4D97-AF65-F5344CB8AC3E}">
        <p14:creationId xmlns:p14="http://schemas.microsoft.com/office/powerpoint/2010/main" val="2488448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Bullet and other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27381" y="1411200"/>
            <a:ext cx="10944000" cy="4826112"/>
          </a:xfrm>
        </p:spPr>
        <p:txBody>
          <a:bodyPr/>
          <a:lstStyle>
            <a:lvl1pPr>
              <a:defRPr>
                <a:solidFill>
                  <a:srgbClr val="002C90"/>
                </a:solidFill>
              </a:defRPr>
            </a:lvl1pPr>
            <a:lvl2pPr marL="742950" indent="-285750">
              <a:buSzPct val="130000"/>
              <a:buFont typeface="Arial" pitchFamily="34" charset="0"/>
              <a:buChar char="•"/>
              <a:defRPr>
                <a:solidFill>
                  <a:srgbClr val="002C90"/>
                </a:solidFill>
              </a:defRPr>
            </a:lvl2pPr>
            <a:lvl3pPr marL="1143000" indent="-228600">
              <a:buFont typeface="Arial" pitchFamily="34" charset="0"/>
              <a:buChar char="•"/>
              <a:defRPr>
                <a:solidFill>
                  <a:srgbClr val="002C90"/>
                </a:solidFill>
              </a:defRPr>
            </a:lvl3pPr>
            <a:lvl4pPr marL="1600200" indent="-228600">
              <a:buSzPct val="130000"/>
              <a:buFont typeface="Arial" pitchFamily="34" charset="0"/>
              <a:buChar char="•"/>
              <a:defRPr>
                <a:solidFill>
                  <a:srgbClr val="002C90"/>
                </a:solidFill>
              </a:defRPr>
            </a:lvl4pPr>
            <a:lvl5pPr marL="2057400" indent="-228600">
              <a:buSzPct val="130000"/>
              <a:buFont typeface="Arial" pitchFamily="34" charset="0"/>
              <a:buChar char="•"/>
              <a:defRPr>
                <a:solidFill>
                  <a:srgbClr val="002C9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4" name="Title Placeholder 1"/>
          <p:cNvSpPr>
            <a:spLocks noGrp="1"/>
          </p:cNvSpPr>
          <p:nvPr>
            <p:ph type="title"/>
          </p:nvPr>
        </p:nvSpPr>
        <p:spPr>
          <a:xfrm>
            <a:off x="528000" y="72000"/>
            <a:ext cx="7872000" cy="864096"/>
          </a:xfrm>
          <a:prstGeom prst="rect">
            <a:avLst/>
          </a:prstGeom>
        </p:spPr>
        <p:txBody>
          <a:bodyPr vert="horz" lIns="91440" tIns="45720" rIns="91440" bIns="45720" rtlCol="0" anchor="b">
            <a:normAutofit/>
          </a:bodyPr>
          <a:lstStyle/>
          <a:p>
            <a:r>
              <a:rPr lang="en-US" dirty="0" smtClean="0"/>
              <a:t>Click to edit Master title style</a:t>
            </a:r>
            <a:endParaRPr lang="en-ZA" dirty="0"/>
          </a:p>
        </p:txBody>
      </p:sp>
    </p:spTree>
    <p:extLst>
      <p:ext uri="{BB962C8B-B14F-4D97-AF65-F5344CB8AC3E}">
        <p14:creationId xmlns:p14="http://schemas.microsoft.com/office/powerpoint/2010/main" val="146152336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lear placeholder">
    <p:spTree>
      <p:nvGrpSpPr>
        <p:cNvPr id="1" name=""/>
        <p:cNvGrpSpPr/>
        <p:nvPr/>
      </p:nvGrpSpPr>
      <p:grpSpPr>
        <a:xfrm>
          <a:off x="0" y="0"/>
          <a:ext cx="0" cy="0"/>
          <a:chOff x="0" y="0"/>
          <a:chExt cx="0" cy="0"/>
        </a:xfrm>
      </p:grpSpPr>
      <p:sp>
        <p:nvSpPr>
          <p:cNvPr id="7" name="Text Placeholder 2"/>
          <p:cNvSpPr>
            <a:spLocks noGrp="1"/>
          </p:cNvSpPr>
          <p:nvPr>
            <p:ph idx="1" hasCustomPrompt="1"/>
          </p:nvPr>
        </p:nvSpPr>
        <p:spPr>
          <a:xfrm>
            <a:off x="528000" y="1412776"/>
            <a:ext cx="10944000" cy="4824536"/>
          </a:xfrm>
          <a:prstGeom prst="rect">
            <a:avLst/>
          </a:prstGeom>
        </p:spPr>
        <p:txBody>
          <a:bodyPr vert="horz" lIns="91440" tIns="45720" rIns="91440" bIns="45720" rtlCol="0">
            <a:normAutofit/>
          </a:bodyPr>
          <a:lstStyle>
            <a:lvl1pPr marL="0" indent="0">
              <a:buNone/>
              <a:defRPr/>
            </a:lvl1pPr>
          </a:lstStyle>
          <a:p>
            <a:pPr lvl="0"/>
            <a:r>
              <a:rPr lang="en-US" dirty="0" smtClean="0"/>
              <a:t>Click to edit Master text styles</a:t>
            </a:r>
          </a:p>
        </p:txBody>
      </p:sp>
      <p:sp>
        <p:nvSpPr>
          <p:cNvPr id="4" name="Title Placeholder 1"/>
          <p:cNvSpPr>
            <a:spLocks noGrp="1"/>
          </p:cNvSpPr>
          <p:nvPr>
            <p:ph type="title"/>
          </p:nvPr>
        </p:nvSpPr>
        <p:spPr>
          <a:xfrm>
            <a:off x="528000" y="72000"/>
            <a:ext cx="7872000" cy="864096"/>
          </a:xfrm>
          <a:prstGeom prst="rect">
            <a:avLst/>
          </a:prstGeom>
        </p:spPr>
        <p:txBody>
          <a:bodyPr vert="horz" lIns="91440" tIns="45720" rIns="91440" bIns="45720" rtlCol="0" anchor="b">
            <a:normAutofit/>
          </a:bodyPr>
          <a:lstStyle/>
          <a:p>
            <a:r>
              <a:rPr lang="en-US" dirty="0" smtClean="0"/>
              <a:t>Click to edit Master title style</a:t>
            </a:r>
            <a:endParaRPr lang="en-ZA" dirty="0"/>
          </a:p>
        </p:txBody>
      </p:sp>
    </p:spTree>
    <p:extLst>
      <p:ext uri="{BB962C8B-B14F-4D97-AF65-F5344CB8AC3E}">
        <p14:creationId xmlns:p14="http://schemas.microsoft.com/office/powerpoint/2010/main" val="194072142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0"/>
            <a:ext cx="12192000" cy="1076400"/>
          </a:xfrm>
          <a:prstGeom prst="rect">
            <a:avLst/>
          </a:prstGeom>
          <a:solidFill>
            <a:srgbClr val="002C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prstClr val="white"/>
              </a:solidFill>
            </a:endParaRPr>
          </a:p>
        </p:txBody>
      </p:sp>
      <p:sp>
        <p:nvSpPr>
          <p:cNvPr id="2" name="Title Placeholder 1"/>
          <p:cNvSpPr>
            <a:spLocks noGrp="1"/>
          </p:cNvSpPr>
          <p:nvPr>
            <p:ph type="title"/>
          </p:nvPr>
        </p:nvSpPr>
        <p:spPr>
          <a:xfrm>
            <a:off x="527381" y="72000"/>
            <a:ext cx="7872875" cy="864000"/>
          </a:xfrm>
          <a:prstGeom prst="rect">
            <a:avLst/>
          </a:prstGeom>
        </p:spPr>
        <p:txBody>
          <a:bodyPr vert="horz" lIns="91440" tIns="45720" rIns="91440" bIns="45720" rtlCol="0" anchor="b">
            <a:normAutofit/>
          </a:bodyPr>
          <a:lstStyle/>
          <a:p>
            <a:r>
              <a:rPr lang="en-ZA" dirty="0" smtClean="0"/>
              <a:t>Click to edit Master title style</a:t>
            </a:r>
            <a:endParaRPr lang="en-ZA" dirty="0"/>
          </a:p>
        </p:txBody>
      </p:sp>
      <p:sp>
        <p:nvSpPr>
          <p:cNvPr id="3" name="Text Placeholder 2"/>
          <p:cNvSpPr>
            <a:spLocks noGrp="1"/>
          </p:cNvSpPr>
          <p:nvPr>
            <p:ph type="body" idx="1"/>
          </p:nvPr>
        </p:nvSpPr>
        <p:spPr>
          <a:xfrm>
            <a:off x="527381" y="1412776"/>
            <a:ext cx="10944000" cy="482453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pic>
        <p:nvPicPr>
          <p:cNvPr id="10" name="Picture 9"/>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9784649" y="33750"/>
            <a:ext cx="1942023" cy="1018986"/>
          </a:xfrm>
          <a:prstGeom prst="rect">
            <a:avLst/>
          </a:prstGeom>
        </p:spPr>
      </p:pic>
      <p:sp>
        <p:nvSpPr>
          <p:cNvPr id="12" name="Rectangle 11"/>
          <p:cNvSpPr/>
          <p:nvPr userDrawn="1"/>
        </p:nvSpPr>
        <p:spPr>
          <a:xfrm>
            <a:off x="0" y="6534732"/>
            <a:ext cx="12192000" cy="324000"/>
          </a:xfrm>
          <a:prstGeom prst="rect">
            <a:avLst/>
          </a:prstGeom>
          <a:solidFill>
            <a:srgbClr val="002C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prstClr val="white"/>
              </a:solidFill>
            </a:endParaRPr>
          </a:p>
        </p:txBody>
      </p:sp>
    </p:spTree>
    <p:extLst>
      <p:ext uri="{BB962C8B-B14F-4D97-AF65-F5344CB8AC3E}">
        <p14:creationId xmlns:p14="http://schemas.microsoft.com/office/powerpoint/2010/main" val="35560519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hf hdr="0" ftr="0" dt="0"/>
  <p:txStyles>
    <p:titleStyle>
      <a:lvl1pPr marL="0" indent="0" algn="l" defTabSz="914400" rtl="0" eaLnBrk="1" latinLnBrk="0" hangingPunct="1">
        <a:spcBef>
          <a:spcPct val="0"/>
        </a:spcBef>
        <a:buNone/>
        <a:tabLst/>
        <a:defRPr sz="26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Clr>
          <a:schemeClr val="accent1"/>
        </a:buClr>
        <a:buSzPct val="130000"/>
        <a:buFont typeface="Arial" pitchFamily="34" charset="0"/>
        <a:buChar char="•"/>
        <a:defRPr lang="en-ZA" sz="1800" b="1" i="0" u="none" strike="noStrike" kern="1200" baseline="0" smtClean="0">
          <a:solidFill>
            <a:srgbClr val="002C90"/>
          </a:solidFill>
          <a:latin typeface="+mn-lt"/>
          <a:ea typeface="+mn-ea"/>
          <a:cs typeface="+mn-cs"/>
        </a:defRPr>
      </a:lvl1pPr>
      <a:lvl2pPr marL="742950" indent="-285750" algn="l" defTabSz="914400" rtl="0" eaLnBrk="1" latinLnBrk="0" hangingPunct="1">
        <a:spcBef>
          <a:spcPct val="20000"/>
        </a:spcBef>
        <a:buClr>
          <a:schemeClr val="accent1"/>
        </a:buClr>
        <a:buSzPct val="130000"/>
        <a:buFont typeface="Arial" pitchFamily="34" charset="0"/>
        <a:buChar char="•"/>
        <a:defRPr sz="1800" kern="1200">
          <a:solidFill>
            <a:schemeClr val="bg1">
              <a:lumMod val="50000"/>
            </a:schemeClr>
          </a:solidFill>
          <a:latin typeface="+mn-lt"/>
          <a:ea typeface="+mn-ea"/>
          <a:cs typeface="+mn-cs"/>
        </a:defRPr>
      </a:lvl2pPr>
      <a:lvl3pPr marL="1143000" indent="-228600" algn="l" defTabSz="914400" rtl="0" eaLnBrk="1" latinLnBrk="0" hangingPunct="1">
        <a:spcBef>
          <a:spcPct val="20000"/>
        </a:spcBef>
        <a:buClr>
          <a:schemeClr val="accent1"/>
        </a:buClr>
        <a:buSzPct val="130000"/>
        <a:buFont typeface="Arial" pitchFamily="34" charset="0"/>
        <a:buChar char="•"/>
        <a:defRPr sz="1400" kern="1200">
          <a:solidFill>
            <a:schemeClr val="bg1">
              <a:lumMod val="50000"/>
            </a:schemeClr>
          </a:solidFill>
          <a:latin typeface="+mn-lt"/>
          <a:ea typeface="+mn-ea"/>
          <a:cs typeface="+mn-cs"/>
        </a:defRPr>
      </a:lvl3pPr>
      <a:lvl4pPr marL="1600200" indent="-228600" algn="l" defTabSz="914400" rtl="0" eaLnBrk="1" latinLnBrk="0" hangingPunct="1">
        <a:spcBef>
          <a:spcPct val="20000"/>
        </a:spcBef>
        <a:buClr>
          <a:schemeClr val="accent1"/>
        </a:buClr>
        <a:buSzPct val="130000"/>
        <a:buFont typeface="Arial" pitchFamily="34" charset="0"/>
        <a:buChar char="•"/>
        <a:defRPr sz="1200" kern="1200">
          <a:solidFill>
            <a:schemeClr val="bg1">
              <a:lumMod val="50000"/>
            </a:schemeClr>
          </a:solidFill>
          <a:latin typeface="+mn-lt"/>
          <a:ea typeface="+mn-ea"/>
          <a:cs typeface="+mn-cs"/>
        </a:defRPr>
      </a:lvl4pPr>
      <a:lvl5pPr marL="2057400" indent="-228600" algn="l" defTabSz="914400" rtl="0" eaLnBrk="1" latinLnBrk="0" hangingPunct="1">
        <a:spcBef>
          <a:spcPct val="20000"/>
        </a:spcBef>
        <a:buClr>
          <a:schemeClr val="accent1"/>
        </a:buClr>
        <a:buSzPct val="130000"/>
        <a:buFont typeface="Arial" pitchFamily="34" charset="0"/>
        <a:buChar char="•"/>
        <a:defRPr sz="11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 y="132080"/>
            <a:ext cx="11887199" cy="803920"/>
          </a:xfrm>
        </p:spPr>
        <p:txBody>
          <a:bodyPr>
            <a:normAutofit/>
          </a:bodyPr>
          <a:lstStyle/>
          <a:p>
            <a:r>
              <a:rPr lang="fr-CD" b="1" dirty="0">
                <a:solidFill>
                  <a:prstClr val="white"/>
                </a:solidFill>
              </a:rPr>
              <a:t>ENGEN DRC SA TREND 19 YEARS :2003 </a:t>
            </a:r>
            <a:r>
              <a:rPr lang="fr-CD" b="1" dirty="0" smtClean="0">
                <a:solidFill>
                  <a:prstClr val="white"/>
                </a:solidFill>
              </a:rPr>
              <a:t>to </a:t>
            </a:r>
            <a:r>
              <a:rPr lang="fr-CD" b="1" dirty="0" err="1" smtClean="0">
                <a:solidFill>
                  <a:prstClr val="white"/>
                </a:solidFill>
              </a:rPr>
              <a:t>December</a:t>
            </a:r>
            <a:r>
              <a:rPr lang="fr-CD" b="1" dirty="0" smtClean="0">
                <a:solidFill>
                  <a:prstClr val="white"/>
                </a:solidFill>
              </a:rPr>
              <a:t> 2022</a:t>
            </a:r>
            <a:endParaRPr lang="fr-CD" dirty="0"/>
          </a:p>
        </p:txBody>
      </p:sp>
      <p:graphicFrame>
        <p:nvGraphicFramePr>
          <p:cNvPr id="4" name="Chart 1"/>
          <p:cNvGraphicFramePr>
            <a:graphicFrameLocks noGrp="1"/>
          </p:cNvGraphicFramePr>
          <p:nvPr>
            <p:ph idx="1"/>
            <p:extLst/>
          </p:nvPr>
        </p:nvGraphicFramePr>
        <p:xfrm>
          <a:off x="527050" y="1261872"/>
          <a:ext cx="10944225" cy="5148072"/>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4633099" y="3276651"/>
            <a:ext cx="2925801" cy="304699"/>
          </a:xfrm>
          <a:prstGeom prst="rect">
            <a:avLst/>
          </a:prstGeom>
        </p:spPr>
        <p:txBody>
          <a:bodyPr wrap="none">
            <a:spAutoFit/>
          </a:bodyPr>
          <a:lstStyle/>
          <a:p>
            <a:pPr marL="742950" lvl="1" indent="-285750" algn="just">
              <a:lnSpc>
                <a:spcPct val="115000"/>
              </a:lnSpc>
              <a:spcAft>
                <a:spcPts val="1000"/>
              </a:spcAft>
              <a:buFont typeface="+mj-lt"/>
              <a:buAutoNum type="arabicPeriod"/>
            </a:pPr>
            <a:r>
              <a:rPr lang="fr-FR" sz="1200" u="sng" dirty="0">
                <a:solidFill>
                  <a:srgbClr val="000000"/>
                </a:solidFill>
                <a:effectLst>
                  <a:outerShdw blurRad="38100" dist="19050" dir="2700000" algn="tl">
                    <a:schemeClr val="dk1">
                      <a:alpha val="40000"/>
                    </a:schemeClr>
                  </a:outerShdw>
                </a:effectLst>
                <a:latin typeface="Garamond" panose="02020404030301010803" pitchFamily="18" charset="0"/>
                <a:ea typeface="Calibri" panose="020F0502020204030204" pitchFamily="34" charset="0"/>
                <a:cs typeface="Times New Roman" panose="02020603050405020304" pitchFamily="18" charset="0"/>
              </a:rPr>
              <a:t>Prévision des résultats à fin 2023 </a:t>
            </a:r>
            <a:endParaRPr lang="fr-CD"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47947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0" y="72000"/>
            <a:ext cx="12059920" cy="864096"/>
          </a:xfrm>
        </p:spPr>
        <p:txBody>
          <a:bodyPr>
            <a:normAutofit/>
          </a:bodyPr>
          <a:lstStyle/>
          <a:p>
            <a:r>
              <a:rPr lang="fr-FR" sz="2800" dirty="0" err="1"/>
              <a:t>Engen</a:t>
            </a:r>
            <a:r>
              <a:rPr lang="fr-FR" sz="2800" dirty="0"/>
              <a:t> DRC Net </a:t>
            </a:r>
            <a:r>
              <a:rPr lang="fr-FR" sz="2800" dirty="0" err="1"/>
              <a:t>Income</a:t>
            </a:r>
            <a:r>
              <a:rPr lang="fr-FR" sz="2800" dirty="0"/>
              <a:t> </a:t>
            </a:r>
            <a:r>
              <a:rPr lang="fr-FR" sz="2800" dirty="0" smtClean="0"/>
              <a:t>A/</a:t>
            </a:r>
            <a:r>
              <a:rPr lang="fr-FR" sz="2800" dirty="0" err="1" smtClean="0"/>
              <a:t>Tax&amp;Dividends</a:t>
            </a:r>
            <a:r>
              <a:rPr lang="fr-FR" sz="2800" dirty="0" smtClean="0"/>
              <a:t> 2007 </a:t>
            </a:r>
            <a:r>
              <a:rPr lang="fr-FR" sz="2800" dirty="0"/>
              <a:t>to </a:t>
            </a:r>
            <a:r>
              <a:rPr lang="fr-FR" sz="2800" dirty="0" smtClean="0"/>
              <a:t>2022 </a:t>
            </a:r>
            <a:r>
              <a:rPr lang="fr-FR" sz="2800" dirty="0"/>
              <a:t>(USD)</a:t>
            </a:r>
            <a:endParaRPr lang="fr-CD"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86223028"/>
              </p:ext>
            </p:extLst>
          </p:nvPr>
        </p:nvGraphicFramePr>
        <p:xfrm>
          <a:off x="528638" y="1412875"/>
          <a:ext cx="10942637" cy="48244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2687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2_Engen 2014 Theme">
  <a:themeElements>
    <a:clrScheme name="Engen 2014">
      <a:dk1>
        <a:srgbClr val="000099"/>
      </a:dk1>
      <a:lt1>
        <a:sysClr val="window" lastClr="FFFFFF"/>
      </a:lt1>
      <a:dk2>
        <a:srgbClr val="1F497D"/>
      </a:dk2>
      <a:lt2>
        <a:srgbClr val="FFFFFF"/>
      </a:lt2>
      <a:accent1>
        <a:srgbClr val="0070C0"/>
      </a:accent1>
      <a:accent2>
        <a:srgbClr val="FF0000"/>
      </a:accent2>
      <a:accent3>
        <a:srgbClr val="4BACC6"/>
      </a:accent3>
      <a:accent4>
        <a:srgbClr val="40AFFF"/>
      </a:accent4>
      <a:accent5>
        <a:srgbClr val="B7DDE8"/>
      </a:accent5>
      <a:accent6>
        <a:srgbClr val="92CDDC"/>
      </a:accent6>
      <a:hlink>
        <a:srgbClr val="7FC9FF"/>
      </a:hlink>
      <a:folHlink>
        <a:srgbClr val="40AFFF"/>
      </a:folHlink>
    </a:clrScheme>
    <a:fontScheme name="Engen">
      <a:majorFont>
        <a:latin typeface="Arial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2616</TotalTime>
  <Words>50</Words>
  <Application>Microsoft Office PowerPoint</Application>
  <PresentationFormat>Grand écran</PresentationFormat>
  <Paragraphs>6</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Arial Bold</vt:lpstr>
      <vt:lpstr>Calibri</vt:lpstr>
      <vt:lpstr>Garamond</vt:lpstr>
      <vt:lpstr>Times New Roman</vt:lpstr>
      <vt:lpstr>2_Engen 2014 Theme</vt:lpstr>
      <vt:lpstr>ENGEN DRC SA TREND 19 YEARS :2003 to December 2022</vt:lpstr>
      <vt:lpstr>Engen DRC Net Income A/Tax&amp;Dividends 2007 to 2022 (USD)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ENGEN DRC SA TREND 19 YEARS :2003 TO December 2022</dc:title>
  <dc:creator>Charles Nikobasa</dc:creator>
  <cp:lastModifiedBy>Charles Nikobasa</cp:lastModifiedBy>
  <cp:revision>7</cp:revision>
  <dcterms:created xsi:type="dcterms:W3CDTF">2023-01-19T10:53:10Z</dcterms:created>
  <dcterms:modified xsi:type="dcterms:W3CDTF">2024-04-03T16:31:01Z</dcterms:modified>
</cp:coreProperties>
</file>